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66" r:id="rId3"/>
    <p:sldId id="267" r:id="rId4"/>
    <p:sldId id="268" r:id="rId5"/>
    <p:sldId id="269" r:id="rId6"/>
    <p:sldId id="280" r:id="rId7"/>
    <p:sldId id="281" r:id="rId8"/>
    <p:sldId id="270" r:id="rId9"/>
    <p:sldId id="271" r:id="rId10"/>
    <p:sldId id="286" r:id="rId11"/>
    <p:sldId id="272" r:id="rId12"/>
    <p:sldId id="273" r:id="rId13"/>
    <p:sldId id="283" r:id="rId14"/>
    <p:sldId id="274" r:id="rId15"/>
    <p:sldId id="284" r:id="rId16"/>
    <p:sldId id="285" r:id="rId17"/>
    <p:sldId id="282" r:id="rId18"/>
    <p:sldId id="275" r:id="rId19"/>
    <p:sldId id="277" r:id="rId20"/>
    <p:sldId id="278" r:id="rId21"/>
    <p:sldId id="279" r:id="rId22"/>
  </p:sldIdLst>
  <p:sldSz cx="9144000" cy="5143500" type="screen16x9"/>
  <p:notesSz cx="6858000" cy="9144000"/>
  <p:embeddedFontLst>
    <p:embeddedFont>
      <p:font typeface="Itim" pitchFamily="2" charset="-34"/>
      <p:regular r:id="rId24"/>
    </p:embeddedFont>
    <p:embeddedFont>
      <p:font typeface="Neuton" pitchFamily="2" charset="0"/>
      <p:regular r:id="rId25"/>
      <p:bold r:id="rId26"/>
      <p:italic r:id="rId27"/>
    </p:embeddedFont>
    <p:embeddedFont>
      <p:font typeface="Yellowtail" panose="02000503000000000000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86676"/>
  </p:normalViewPr>
  <p:slideViewPr>
    <p:cSldViewPr snapToGrid="0" snapToObjects="1">
      <p:cViewPr varScale="1">
        <p:scale>
          <a:sx n="145" d="100"/>
          <a:sy n="145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85ffe83b7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85ffe83b7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Dilation</a:t>
            </a:r>
            <a:r>
              <a:rPr lang="en-US" dirty="0"/>
              <a:t>(</a:t>
            </a:r>
            <a:r>
              <a:rPr lang="th-TH" dirty="0"/>
              <a:t>ขยาย</a:t>
            </a:r>
            <a:r>
              <a:rPr lang="en-US" dirty="0"/>
              <a:t>)</a:t>
            </a:r>
            <a:r>
              <a:rPr lang="en" dirty="0"/>
              <a:t> </a:t>
            </a:r>
            <a:r>
              <a:rPr lang="en" dirty="0" err="1"/>
              <a:t>ถ้าไม่เหมือนให้เท่ากับ</a:t>
            </a:r>
            <a:r>
              <a:rPr lang="en" dirty="0"/>
              <a:t> 0 </a:t>
            </a:r>
            <a:r>
              <a:rPr lang="en" dirty="0" err="1"/>
              <a:t>นอกนั้น</a:t>
            </a:r>
            <a:r>
              <a:rPr lang="en" dirty="0"/>
              <a:t>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Erosion(</a:t>
            </a:r>
            <a:r>
              <a:rPr lang="th-TH" dirty="0"/>
              <a:t>หด</a:t>
            </a:r>
            <a:r>
              <a:rPr lang="en" dirty="0"/>
              <a:t>) </a:t>
            </a:r>
            <a:r>
              <a:rPr lang="en" dirty="0" err="1"/>
              <a:t>ถ้าเหมือนให้เท่า</a:t>
            </a:r>
            <a:r>
              <a:rPr lang="en" dirty="0"/>
              <a:t> 1 </a:t>
            </a:r>
            <a:r>
              <a:rPr lang="en" dirty="0" err="1"/>
              <a:t>นอกนั้น</a:t>
            </a:r>
            <a:r>
              <a:rPr lang="en" dirty="0"/>
              <a:t> 0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485ffe83b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485ffe83b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 of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-NN classification. The test sample (green circle) .If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 = 3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(solid line circle) it is assigned to the second class because there are 2 triangles and only 1 square inside the inner circle. If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 = 5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(dashed line circle) it is assigned to the first class (3 squares vs. 2 triangles inside the outer circle).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3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85ffe83b7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485ffe83b7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85ffe83b7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485ffe83b7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485ffe83b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485ffe83b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485ffe83b7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485ffe83b7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85ffe83b7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85ffe83b7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85ffe83b7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85ffe83b7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485ffe83b7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485ffe83b7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85ffe83b7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85ffe83b7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85ffe83b7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85ffe83b7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85ffe83b7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485ffe83b7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lt"/>
              <a:cs typeface="+mj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หา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threshold 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ของ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background 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กับ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threshold 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ของข้าว โดยที่วิธีปกติจะการนำจุด</a:t>
            </a:r>
            <a:r>
              <a:rPr lang="th-TH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พีกส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องจุดนำมาจุดตรงกลางซึ่งจะทำให้ได้ผลลัพธ์ที่ไม่ดี แต่วิธีของ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Otsu 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คือ การ เลือกค่า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Threshold 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ที่</a:t>
            </a:r>
            <a:r>
              <a:rPr lang="th-TH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ทําให้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“การกระจายตัวรวม”ของทั้งสองยอดมี ค่าต่ำที่สุด “การกระจายตัวรวม”ของทั้งสองยอดนั้น สามารถวัดได้ โดยความแปรปรวนภายในกลุ่มรวมกัน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Within-class variance, </a:t>
            </a:r>
            <a:r>
              <a:rPr lang="el-G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σ2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within) 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ซึ่งมีค่าเท่ากับผลรวมของความแปรปรวน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Variance) 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คูณ กับ</a:t>
            </a:r>
            <a:r>
              <a:rPr lang="th-TH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จําน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วนพิกเซลของแต่ละกลุ่ม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Variance(total)</a:t>
            </a:r>
            <a:r>
              <a:rPr lang="th-T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 Variance(Within-class variance) + Variance(Between-class variance) </a:t>
            </a:r>
            <a:endParaRPr lang="th-TH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16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85ffe83b7_1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85ffe83b7_1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93B77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47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5400000">
            <a:off x="1853066" y="1584395"/>
            <a:ext cx="1401157" cy="5259705"/>
            <a:chOff x="818425" y="238125"/>
            <a:chExt cx="139557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60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68;p2"/>
          <p:cNvGrpSpPr/>
          <p:nvPr/>
        </p:nvGrpSpPr>
        <p:grpSpPr>
          <a:xfrm rot="5400000">
            <a:off x="5889766" y="-1700680"/>
            <a:ext cx="1401157" cy="5259705"/>
            <a:chOff x="818425" y="238125"/>
            <a:chExt cx="1395575" cy="5238750"/>
          </a:xfrm>
        </p:grpSpPr>
        <p:sp>
          <p:nvSpPr>
            <p:cNvPr id="69" name="Google Shape;69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DCC6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ctrTitle"/>
          </p:nvPr>
        </p:nvSpPr>
        <p:spPr>
          <a:xfrm>
            <a:off x="905350" y="2878750"/>
            <a:ext cx="51540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ubTitle" idx="1"/>
          </p:nvPr>
        </p:nvSpPr>
        <p:spPr>
          <a:xfrm>
            <a:off x="905350" y="3818476"/>
            <a:ext cx="51540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7088841" y="-58105"/>
            <a:ext cx="1401157" cy="5259705"/>
            <a:chOff x="818425" y="238125"/>
            <a:chExt cx="1395575" cy="5238750"/>
          </a:xfrm>
        </p:grpSpPr>
        <p:sp>
          <p:nvSpPr>
            <p:cNvPr id="129" name="Google Shape;129;p3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3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3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3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3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70" name="Google Shape;170;p3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3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3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9pPr>
          </a:lstStyle>
          <a:p>
            <a:endParaRPr/>
          </a:p>
        </p:txBody>
      </p:sp>
      <p:grpSp>
        <p:nvGrpSpPr>
          <p:cNvPr id="211" name="Google Shape;211;p5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12" name="Google Shape;212;p5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5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14" name="Google Shape;214;p5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5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5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5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5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5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5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5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oogle Shape;268;p5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269" name="Google Shape;269;p5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body" idx="1"/>
          </p:nvPr>
        </p:nvSpPr>
        <p:spPr>
          <a:xfrm>
            <a:off x="628975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sp>
        <p:nvSpPr>
          <p:cNvPr id="276" name="Google Shape;276;p6"/>
          <p:cNvSpPr txBox="1">
            <a:spLocks noGrp="1"/>
          </p:cNvSpPr>
          <p:nvPr>
            <p:ph type="body" idx="2"/>
          </p:nvPr>
        </p:nvSpPr>
        <p:spPr>
          <a:xfrm>
            <a:off x="3721633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grpSp>
        <p:nvGrpSpPr>
          <p:cNvPr id="277" name="Google Shape;277;p6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78" name="Google Shape;278;p6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6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80" name="Google Shape;280;p6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" name="Google Shape;300;p6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01" name="Google Shape;301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6;p6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6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315" name="Google Shape;315;p6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6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6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6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6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" name="Google Shape;334;p6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335" name="Google Shape;335;p6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409" name="Google Shape;409;p8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8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8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8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32" name="Google Shape;432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8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8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8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46" name="Google Shape;446;p8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8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450" name="Google Shape;450;p8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8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8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461" name="Google Shape;461;p8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5" name="Google Shape;465;p8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466" name="Google Shape;466;p8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bg>
      <p:bgPr>
        <a:solidFill>
          <a:srgbClr val="D9D9D9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9"/>
          <p:cNvGrpSpPr/>
          <p:nvPr/>
        </p:nvGrpSpPr>
        <p:grpSpPr>
          <a:xfrm>
            <a:off x="7964874" y="-76203"/>
            <a:ext cx="1026725" cy="3854148"/>
            <a:chOff x="818425" y="238125"/>
            <a:chExt cx="1395575" cy="5238750"/>
          </a:xfrm>
        </p:grpSpPr>
        <p:sp>
          <p:nvSpPr>
            <p:cNvPr id="472" name="Google Shape;472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" name="Google Shape;493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95" name="Google Shape;495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05" name="Google Shape;505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13" name="Google Shape;513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 rot="10800000">
            <a:off x="152399" y="1365547"/>
            <a:ext cx="1026725" cy="3854148"/>
            <a:chOff x="818425" y="238125"/>
            <a:chExt cx="1395575" cy="5238750"/>
          </a:xfrm>
        </p:grpSpPr>
        <p:sp>
          <p:nvSpPr>
            <p:cNvPr id="529" name="Google Shape;529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0" name="Google Shape;530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531" name="Google Shape;531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62" name="Google Shape;562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66" name="Google Shape;566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5" name="Google Shape;58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10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588" name="Google Shape;588;p10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0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0" name="Google Shape;590;p10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591" name="Google Shape;591;p10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0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0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0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5" name="Google Shape;595;p10"/>
            <p:cNvSpPr/>
            <p:nvPr/>
          </p:nvSpPr>
          <p:spPr>
            <a:xfrm>
              <a:off x="4535406" y="4308991"/>
              <a:ext cx="198042" cy="19945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10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598" name="Google Shape;598;p10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0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0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1" name="Google Shape;601;p10"/>
          <p:cNvSpPr txBox="1">
            <a:spLocks noGrp="1"/>
          </p:cNvSpPr>
          <p:nvPr>
            <p:ph type="body" idx="1"/>
          </p:nvPr>
        </p:nvSpPr>
        <p:spPr>
          <a:xfrm>
            <a:off x="1726650" y="3485425"/>
            <a:ext cx="5690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2" name="Google Shape;602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1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605" name="Google Shape;605;p11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11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608" name="Google Shape;608;p11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11"/>
            <p:cNvSpPr/>
            <p:nvPr/>
          </p:nvSpPr>
          <p:spPr>
            <a:xfrm>
              <a:off x="4535406" y="4308991"/>
              <a:ext cx="198042" cy="19945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1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auckland.ac.nz/courses/compsci773s1c/lectures/ImageProcessing-html/topic4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tsu's_metho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"/>
          <p:cNvSpPr txBox="1">
            <a:spLocks noGrp="1"/>
          </p:cNvSpPr>
          <p:nvPr>
            <p:ph type="ctrTitle"/>
          </p:nvPr>
        </p:nvSpPr>
        <p:spPr>
          <a:xfrm>
            <a:off x="220800" y="1900025"/>
            <a:ext cx="8702400" cy="16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tim"/>
                <a:ea typeface="Itim"/>
                <a:cs typeface="Itim"/>
                <a:sym typeface="Itim"/>
              </a:rPr>
              <a:t>การตรวจคุณภาพข้าวจากภาพถ่าย</a:t>
            </a:r>
            <a:br>
              <a:rPr lang="en" sz="3600">
                <a:latin typeface="Itim"/>
                <a:ea typeface="Itim"/>
                <a:cs typeface="Itim"/>
                <a:sym typeface="Itim"/>
              </a:rPr>
            </a:br>
            <a:r>
              <a:rPr lang="en" sz="3600">
                <a:latin typeface="Itim"/>
                <a:ea typeface="Itim"/>
                <a:cs typeface="Itim"/>
                <a:sym typeface="Itim"/>
              </a:rPr>
              <a:t>(Rice Quality Inspection from Images)</a:t>
            </a:r>
            <a:br>
              <a:rPr lang="en" sz="3600">
                <a:latin typeface="Itim"/>
                <a:ea typeface="Itim"/>
                <a:cs typeface="Itim"/>
                <a:sym typeface="Itim"/>
              </a:rPr>
            </a:br>
            <a:endParaRPr sz="3600"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640" name="Google Shape;6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725" y="3435225"/>
            <a:ext cx="1708275" cy="17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7793-8604-E34F-BA4D-1EA7E224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52" y="411129"/>
            <a:ext cx="6009600" cy="857400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C115-9B60-724D-8012-04AE58E25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4DE46E-EF01-2C48-98FC-433223E8F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1231841"/>
            <a:ext cx="3809022" cy="2856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CFA786-F006-8946-A2B0-E53C7A856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76" y="4120529"/>
            <a:ext cx="3578469" cy="10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1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9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Morphology</a:t>
            </a:r>
            <a:endParaRPr dirty="0"/>
          </a:p>
        </p:txBody>
      </p:sp>
      <p:sp>
        <p:nvSpPr>
          <p:cNvPr id="763" name="Google Shape;763;p29"/>
          <p:cNvSpPr txBox="1">
            <a:spLocks noGrp="1"/>
          </p:cNvSpPr>
          <p:nvPr>
            <p:ph type="body" idx="1"/>
          </p:nvPr>
        </p:nvSpPr>
        <p:spPr>
          <a:xfrm>
            <a:off x="628975" y="1491950"/>
            <a:ext cx="61377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Morphological techniques probe an image with a small shape or template called a structuring element. Some operations test whether the element "fits" within the </a:t>
            </a:r>
            <a:r>
              <a:rPr lang="en" dirty="0" err="1"/>
              <a:t>neighbourhood</a:t>
            </a:r>
            <a:r>
              <a:rPr lang="en" dirty="0"/>
              <a:t>, while others test whether it "hits" or intersects the </a:t>
            </a:r>
            <a:r>
              <a:rPr lang="en" dirty="0" err="1"/>
              <a:t>neighbourhood</a:t>
            </a:r>
            <a:r>
              <a:rPr lang="en" dirty="0"/>
              <a:t>.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[4]</a:t>
            </a:r>
            <a:endParaRPr dirty="0"/>
          </a:p>
        </p:txBody>
      </p:sp>
      <p:sp>
        <p:nvSpPr>
          <p:cNvPr id="764" name="Google Shape;76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0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770" name="Google Shape;77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71" name="Google Shape;771;p30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1233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0 0 0 0 0 0 0 0 0 0		1 1 1 1 1 1 1 1 1 1 1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0 0 1 1 1 0		1 1 1 1 1 1 1 1 1 1 1 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0 0 1 1 1 0		1 1 1 1 1 1 1 1 1 1 1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1 1 1 1 1 0		1 1 1 1 1 1 1 1 1 1 1 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0 1 1 1 1 1 1 1 1 1 0 	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1 1 1</a:t>
            </a: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1 1 1 1 1 1 1 1 1 1 1 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0 1 1 0 0 0 1 1 1 1 0 	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sz="1400" dirty="0">
                <a:solidFill>
                  <a:srgbClr val="FF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</a:t>
            </a: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1 1 1 1 1 1 1 1 1 1 1  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0 1 1 0 0 0 1 1 1 1 0 	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1 1 1</a:t>
            </a: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1 1 1 1 0 1 1 1 1 1 1 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0 0 0 1 1 1 1 0       	1 1 1 1 1 1 1 1 1 1 1 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1 1 1 0 0 0   		1 1 1 1 1 1 1 1 1 1 1 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1 1 1 1 1 1 1 0 0 0   		1 1 1 1 1 1 1 1 1 0 0 </a:t>
            </a:r>
            <a:b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0 0 0 0 0 0 0 0 0 0		1 1 1 1 1 1 1 1 1 0 0 </a:t>
            </a:r>
            <a:endParaRPr sz="1400" b="1" dirty="0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72" name="Google Shape;772;p30"/>
          <p:cNvCxnSpPr>
            <a:stCxn id="773" idx="2"/>
          </p:cNvCxnSpPr>
          <p:nvPr/>
        </p:nvCxnSpPr>
        <p:spPr>
          <a:xfrm flipH="1">
            <a:off x="3781875" y="2049000"/>
            <a:ext cx="168600" cy="731700"/>
          </a:xfrm>
          <a:prstGeom prst="straightConnector1">
            <a:avLst/>
          </a:prstGeom>
          <a:noFill/>
          <a:ln w="19050" cap="flat" cmpd="sng">
            <a:solidFill>
              <a:srgbClr val="BDCC64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773" name="Google Shape;773;p30"/>
          <p:cNvSpPr txBox="1"/>
          <p:nvPr/>
        </p:nvSpPr>
        <p:spPr>
          <a:xfrm>
            <a:off x="3622275" y="1716900"/>
            <a:ext cx="656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Origin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E615-A759-CC47-BED9-576A2302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75" y="586975"/>
            <a:ext cx="6435372" cy="857400"/>
          </a:xfrm>
        </p:spPr>
        <p:txBody>
          <a:bodyPr/>
          <a:lstStyle/>
          <a:p>
            <a:r>
              <a:rPr lang="en-US" b="1" dirty="0"/>
              <a:t>Distance Transform and Watershed Algorithm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45120-4048-0B4C-BA1E-77CF81EA6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classic way of separating touching objects in binary images makes use of the distance transform and the watershed method.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65BEC-33C1-524A-863B-99C4D76F57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470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BCE24-2A95-1D4C-83EC-5EED6E7A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33" y="110689"/>
            <a:ext cx="4458712" cy="2346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BE652-729A-E646-89EC-6090EC5A7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99" y="2457583"/>
            <a:ext cx="2577080" cy="2621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E2D88-8110-F745-BCD6-849AF8788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598" y="2457583"/>
            <a:ext cx="2575563" cy="25798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5E9874-3008-8E4A-9FC5-9D45A18A4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B7DEA-7C1E-9C40-BEAB-5FCCB641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4" y="901458"/>
            <a:ext cx="3040991" cy="3092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F9864A-5FCF-CD4C-9B65-28C2880B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63" y="929526"/>
            <a:ext cx="3039201" cy="3044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C9775-6529-3449-BDE2-C4E73768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153" y="909165"/>
            <a:ext cx="2938402" cy="30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3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857F00-0942-4241-9C23-B0AE6F1B54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6EA99-6524-5546-8B98-D510C6C9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96" y="169933"/>
            <a:ext cx="3748408" cy="39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9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6A02-0791-4546-916A-D67E916D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DC5EB-0DE6-734E-8369-1C340A784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 descr="อ้างอิง https://en.wikipedia.org/wiki/K-nearest_neighbors_algorithm">
            <a:extLst>
              <a:ext uri="{FF2B5EF4-FFF2-40B4-BE49-F238E27FC236}">
                <a16:creationId xmlns:a16="http://schemas.microsoft.com/office/drawing/2014/main" id="{1D6B4555-0304-A34D-B25C-7CEA3C842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88" y="2216240"/>
            <a:ext cx="2095500" cy="1892300"/>
          </a:xfrm>
          <a:prstGeom prst="rect">
            <a:avLst/>
          </a:prstGeom>
        </p:spPr>
      </p:pic>
      <p:sp>
        <p:nvSpPr>
          <p:cNvPr id="6" name="Google Shape;763;p29">
            <a:extLst>
              <a:ext uri="{FF2B5EF4-FFF2-40B4-BE49-F238E27FC236}">
                <a16:creationId xmlns:a16="http://schemas.microsoft.com/office/drawing/2014/main" id="{B9831CBC-66BD-6242-AA97-03292EA83832}"/>
              </a:ext>
            </a:extLst>
          </p:cNvPr>
          <p:cNvSpPr txBox="1">
            <a:spLocks/>
          </p:cNvSpPr>
          <p:nvPr/>
        </p:nvSpPr>
        <p:spPr>
          <a:xfrm>
            <a:off x="628975" y="1491950"/>
            <a:ext cx="5941758" cy="676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	K-Nearest Neighbor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2F367-6C5A-C04F-8F93-D47CEDA799CC}"/>
              </a:ext>
            </a:extLst>
          </p:cNvPr>
          <p:cNvSpPr txBox="1"/>
          <p:nvPr/>
        </p:nvSpPr>
        <p:spPr>
          <a:xfrm>
            <a:off x="3916545" y="4156115"/>
            <a:ext cx="42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69358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25" y="1736725"/>
            <a:ext cx="4193399" cy="23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497462" y="894787"/>
            <a:ext cx="2359550" cy="40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32"/>
          <p:cNvSpPr txBox="1">
            <a:spLocks noGrp="1"/>
          </p:cNvSpPr>
          <p:nvPr>
            <p:ph type="title" idx="4294967295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 type</a:t>
            </a:r>
            <a:endParaRPr/>
          </a:p>
        </p:txBody>
      </p:sp>
      <p:sp>
        <p:nvSpPr>
          <p:cNvPr id="788" name="Google Shape;788;p32"/>
          <p:cNvSpPr txBox="1">
            <a:spLocks noGrp="1"/>
          </p:cNvSpPr>
          <p:nvPr>
            <p:ph type="body" idx="4294967295"/>
          </p:nvPr>
        </p:nvSpPr>
        <p:spPr>
          <a:xfrm>
            <a:off x="3706950" y="2001525"/>
            <a:ext cx="10614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Yellow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32"/>
          <p:cNvSpPr txBox="1">
            <a:spLocks noGrp="1"/>
          </p:cNvSpPr>
          <p:nvPr>
            <p:ph type="body" idx="4294967295"/>
          </p:nvPr>
        </p:nvSpPr>
        <p:spPr>
          <a:xfrm>
            <a:off x="1121443" y="2001525"/>
            <a:ext cx="7755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Green</a:t>
            </a:r>
            <a:endParaRPr sz="1800" dirty="0"/>
          </a:p>
        </p:txBody>
      </p:sp>
      <p:sp>
        <p:nvSpPr>
          <p:cNvPr id="790" name="Google Shape;790;p32"/>
          <p:cNvSpPr txBox="1">
            <a:spLocks noGrp="1"/>
          </p:cNvSpPr>
          <p:nvPr>
            <p:ph type="body" idx="4294967295"/>
          </p:nvPr>
        </p:nvSpPr>
        <p:spPr>
          <a:xfrm>
            <a:off x="6777274" y="1942325"/>
            <a:ext cx="7089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Red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2" name="Google Shape;792;p32"/>
          <p:cNvSpPr txBox="1">
            <a:spLocks noGrp="1"/>
          </p:cNvSpPr>
          <p:nvPr>
            <p:ph type="body" idx="4294967295"/>
          </p:nvPr>
        </p:nvSpPr>
        <p:spPr>
          <a:xfrm>
            <a:off x="2515400" y="1794825"/>
            <a:ext cx="10983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Lemon-</a:t>
            </a:r>
            <a:br>
              <a:rPr lang="en" sz="1800" b="1"/>
            </a:br>
            <a:r>
              <a:rPr lang="en" sz="1800" b="1"/>
              <a:t>green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3" name="Google Shape;793;p3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4"/>
          <p:cNvSpPr txBox="1">
            <a:spLocks noGrp="1"/>
          </p:cNvSpPr>
          <p:nvPr>
            <p:ph type="ctrTitle"/>
          </p:nvPr>
        </p:nvSpPr>
        <p:spPr>
          <a:xfrm>
            <a:off x="905350" y="1042900"/>
            <a:ext cx="51540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813" name="Google Shape;813;p34"/>
          <p:cNvSpPr txBox="1">
            <a:spLocks noGrp="1"/>
          </p:cNvSpPr>
          <p:nvPr>
            <p:ph type="body" idx="4294967295"/>
          </p:nvPr>
        </p:nvSpPr>
        <p:spPr>
          <a:xfrm>
            <a:off x="3082729" y="1871672"/>
            <a:ext cx="2916900" cy="2657400"/>
          </a:xfrm>
          <a:prstGeom prst="rect">
            <a:avLst/>
          </a:prstGeom>
          <a:effectLst>
            <a:outerShdw dist="9525" dir="1266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Still working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✢"/>
            </a:pPr>
            <a:r>
              <a:rPr lang="en-US" b="1" dirty="0">
                <a:solidFill>
                  <a:srgbClr val="FFFFFF"/>
                </a:solidFill>
              </a:rPr>
              <a:t>Classification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✢"/>
            </a:pPr>
            <a:r>
              <a:rPr lang="en" b="1" dirty="0">
                <a:solidFill>
                  <a:srgbClr val="FFFFFF"/>
                </a:solidFill>
              </a:rPr>
              <a:t>Segmentation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814" name="Google Shape;814;p34"/>
          <p:cNvSpPr txBox="1">
            <a:spLocks noGrp="1"/>
          </p:cNvSpPr>
          <p:nvPr>
            <p:ph type="body" idx="4294967295"/>
          </p:nvPr>
        </p:nvSpPr>
        <p:spPr>
          <a:xfrm>
            <a:off x="5537761" y="1871672"/>
            <a:ext cx="3476766" cy="2657400"/>
          </a:xfrm>
          <a:prstGeom prst="rect">
            <a:avLst/>
          </a:prstGeom>
          <a:effectLst>
            <a:outerShdw dist="9525" dir="1266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Next </a:t>
            </a:r>
            <a:r>
              <a:rPr lang="en-US" b="1" dirty="0"/>
              <a:t>To-do</a:t>
            </a:r>
            <a:endParaRPr b="1" dirty="0"/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</a:pPr>
            <a:r>
              <a:rPr lang="en" sz="2000" b="1" dirty="0"/>
              <a:t>Compare between KNN and Random Forest Algorithm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✢"/>
            </a:pPr>
            <a:r>
              <a:rPr lang="en" sz="2000" b="1" dirty="0"/>
              <a:t>Reading more about CNN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✢"/>
            </a:pPr>
            <a:r>
              <a:rPr lang="en" sz="2000" b="1" dirty="0"/>
              <a:t>Application</a:t>
            </a:r>
            <a:br>
              <a:rPr lang="en" sz="2000" b="1" dirty="0"/>
            </a:br>
            <a:endParaRPr sz="2000" b="1" dirty="0"/>
          </a:p>
        </p:txBody>
      </p:sp>
      <p:sp>
        <p:nvSpPr>
          <p:cNvPr id="5" name="Google Shape;813;p34">
            <a:extLst>
              <a:ext uri="{FF2B5EF4-FFF2-40B4-BE49-F238E27FC236}">
                <a16:creationId xmlns:a16="http://schemas.microsoft.com/office/drawing/2014/main" id="{FC2941F2-30E4-B240-858B-B97D7E3FE4CD}"/>
              </a:ext>
            </a:extLst>
          </p:cNvPr>
          <p:cNvSpPr txBox="1">
            <a:spLocks/>
          </p:cNvSpPr>
          <p:nvPr/>
        </p:nvSpPr>
        <p:spPr>
          <a:xfrm>
            <a:off x="361835" y="1871672"/>
            <a:ext cx="2916900" cy="2657400"/>
          </a:xfrm>
          <a:prstGeom prst="rect">
            <a:avLst/>
          </a:prstGeom>
          <a:noFill/>
          <a:ln>
            <a:noFill/>
          </a:ln>
          <a:effectLst>
            <a:outerShdw dist="9525" dir="1266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indent="0">
              <a:lnSpc>
                <a:spcPct val="150000"/>
              </a:lnSpc>
              <a:buFont typeface="Neuton"/>
              <a:buNone/>
            </a:pPr>
            <a:r>
              <a:rPr lang="en-US" b="1" dirty="0">
                <a:solidFill>
                  <a:srgbClr val="00B050"/>
                </a:solidFill>
              </a:rPr>
              <a:t>Done</a:t>
            </a:r>
          </a:p>
          <a:p>
            <a:pPr>
              <a:lnSpc>
                <a:spcPct val="150000"/>
              </a:lnSpc>
              <a:buClr>
                <a:srgbClr val="FFFFFF"/>
              </a:buClr>
            </a:pPr>
            <a:r>
              <a:rPr lang="en-US" b="1" dirty="0">
                <a:solidFill>
                  <a:srgbClr val="00B050"/>
                </a:solidFill>
              </a:rPr>
              <a:t>Color correction</a:t>
            </a:r>
          </a:p>
          <a:p>
            <a:pPr>
              <a:lnSpc>
                <a:spcPct val="150000"/>
              </a:lnSpc>
              <a:buClr>
                <a:srgbClr val="FFFFFF"/>
              </a:buClr>
            </a:pP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3"/>
          <p:cNvSpPr txBox="1">
            <a:spLocks noGrp="1"/>
          </p:cNvSpPr>
          <p:nvPr>
            <p:ph type="ctrTitle"/>
          </p:nvPr>
        </p:nvSpPr>
        <p:spPr>
          <a:xfrm>
            <a:off x="905350" y="2878750"/>
            <a:ext cx="74484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euton"/>
              <a:ea typeface="Neuton"/>
              <a:cs typeface="Neuton"/>
              <a:sym typeface="Neu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process of our project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774938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End Presentation</a:t>
            </a:r>
            <a:endParaRPr sz="4800" dirty="0"/>
          </a:p>
        </p:txBody>
      </p:sp>
      <p:sp>
        <p:nvSpPr>
          <p:cNvPr id="821" name="Google Shape;821;p3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6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827" name="Google Shape;827;p36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4839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 dirty="0"/>
              <a:t>[1] </a:t>
            </a:r>
            <a:r>
              <a:rPr lang="en" sz="2100" dirty="0">
                <a:solidFill>
                  <a:schemeClr val="dk2"/>
                </a:solidFill>
              </a:rPr>
              <a:t>https://</a:t>
            </a:r>
            <a:r>
              <a:rPr lang="en" sz="2100" dirty="0" err="1">
                <a:solidFill>
                  <a:schemeClr val="dk2"/>
                </a:solidFill>
              </a:rPr>
              <a:t>www.targetmap.com</a:t>
            </a:r>
            <a:r>
              <a:rPr lang="en" sz="2100" dirty="0">
                <a:solidFill>
                  <a:schemeClr val="dk2"/>
                </a:solidFill>
              </a:rPr>
              <a:t>/</a:t>
            </a:r>
            <a:r>
              <a:rPr lang="en" sz="2100" dirty="0" err="1">
                <a:solidFill>
                  <a:schemeClr val="dk2"/>
                </a:solidFill>
              </a:rPr>
              <a:t>viewer.aspx?reportId</a:t>
            </a:r>
            <a:r>
              <a:rPr lang="en" sz="2100" dirty="0">
                <a:solidFill>
                  <a:schemeClr val="dk2"/>
                </a:solidFill>
              </a:rPr>
              <a:t>=17614</a:t>
            </a:r>
            <a:endParaRPr sz="21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 dirty="0"/>
              <a:t>[2] </a:t>
            </a:r>
            <a:r>
              <a:rPr lang="en" sz="2100" dirty="0"/>
              <a:t>http://</a:t>
            </a:r>
            <a:r>
              <a:rPr lang="en" sz="2100" dirty="0" err="1"/>
              <a:t>www.oae.go.th</a:t>
            </a:r>
            <a:r>
              <a:rPr lang="en" sz="2100" dirty="0"/>
              <a:t>/assets/portals/1/files/yearbook60.pdf</a:t>
            </a:r>
            <a:endParaRPr sz="21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 dirty="0"/>
              <a:t>[3] </a:t>
            </a:r>
            <a:r>
              <a:rPr lang="en" sz="2100" dirty="0"/>
              <a:t>https://</a:t>
            </a:r>
            <a:r>
              <a:rPr lang="en" sz="2100" dirty="0" err="1"/>
              <a:t>en.wikipedia.org</a:t>
            </a:r>
            <a:r>
              <a:rPr lang="en" sz="2100" dirty="0"/>
              <a:t>/wiki/Otsu%27s_method</a:t>
            </a:r>
            <a:endParaRPr sz="2100" dirty="0"/>
          </a:p>
          <a:p>
            <a:pPr marL="0" lvl="0" indent="0">
              <a:lnSpc>
                <a:spcPct val="115000"/>
              </a:lnSpc>
              <a:buNone/>
            </a:pPr>
            <a:r>
              <a:rPr lang="en" sz="2100" b="1" dirty="0"/>
              <a:t>[4] </a:t>
            </a:r>
            <a:r>
              <a:rPr lang="en" sz="2100" dirty="0"/>
              <a:t>https://</a:t>
            </a:r>
            <a:r>
              <a:rPr lang="en" sz="2100" dirty="0" err="1"/>
              <a:t>www.cs.auckland.ac.nz</a:t>
            </a:r>
            <a:r>
              <a:rPr lang="en" sz="2100" dirty="0"/>
              <a:t>/courses/compsci773s1c/</a:t>
            </a:r>
            <a:br>
              <a:rPr lang="en" sz="2100" dirty="0"/>
            </a:br>
            <a:r>
              <a:rPr lang="en" sz="2100" dirty="0"/>
              <a:t>lectures/</a:t>
            </a:r>
            <a:r>
              <a:rPr lang="en" sz="2100" dirty="0" err="1"/>
              <a:t>ImageProcessing</a:t>
            </a:r>
            <a:r>
              <a:rPr lang="en" sz="2100" dirty="0"/>
              <a:t>-html/topic4.html</a:t>
            </a:r>
            <a:br>
              <a:rPr lang="en" sz="2100" dirty="0"/>
            </a:br>
            <a:r>
              <a:rPr lang="en" sz="2100" b="1" dirty="0"/>
              <a:t>[5] </a:t>
            </a:r>
            <a:r>
              <a:rPr lang="en-US" sz="2000" dirty="0"/>
              <a:t>https://en.wikipedia.org/wiki/K-nearest_neighbors_algorithm</a:t>
            </a:r>
            <a:endParaRPr lang="en" sz="2100" dirty="0"/>
          </a:p>
        </p:txBody>
      </p:sp>
      <p:sp>
        <p:nvSpPr>
          <p:cNvPr id="828" name="Google Shape;82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4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717" name="Google Shape;717;p24"/>
          <p:cNvSpPr/>
          <p:nvPr/>
        </p:nvSpPr>
        <p:spPr>
          <a:xfrm>
            <a:off x="206938" y="1915193"/>
            <a:ext cx="1788600" cy="1788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euton"/>
                <a:ea typeface="Neuton"/>
                <a:cs typeface="Neuton"/>
                <a:sym typeface="Neuton"/>
              </a:rPr>
              <a:t>Color correction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718" name="Google Shape;718;p24"/>
          <p:cNvSpPr/>
          <p:nvPr/>
        </p:nvSpPr>
        <p:spPr>
          <a:xfrm>
            <a:off x="2767590" y="1915193"/>
            <a:ext cx="1732500" cy="17886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euton"/>
                <a:ea typeface="Neuton"/>
                <a:cs typeface="Neuton"/>
                <a:sym typeface="Neuton"/>
              </a:rPr>
              <a:t>Segmentation</a:t>
            </a:r>
            <a:endParaRPr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719" name="Google Shape;719;p24"/>
          <p:cNvSpPr/>
          <p:nvPr/>
        </p:nvSpPr>
        <p:spPr>
          <a:xfrm>
            <a:off x="5272012" y="1915025"/>
            <a:ext cx="1788600" cy="17886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rPr>
              <a:t>Classification</a:t>
            </a:r>
            <a:endParaRPr dirty="0">
              <a:solidFill>
                <a:srgbClr val="666666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cxnSp>
        <p:nvCxnSpPr>
          <p:cNvPr id="720" name="Google Shape;720;p24"/>
          <p:cNvCxnSpPr>
            <a:stCxn id="717" idx="6"/>
            <a:endCxn id="718" idx="2"/>
          </p:cNvCxnSpPr>
          <p:nvPr/>
        </p:nvCxnSpPr>
        <p:spPr>
          <a:xfrm>
            <a:off x="1995538" y="2809343"/>
            <a:ext cx="772200" cy="300"/>
          </a:xfrm>
          <a:prstGeom prst="straightConnector1">
            <a:avLst/>
          </a:prstGeom>
          <a:noFill/>
          <a:ln w="19050" cap="flat" cmpd="sng">
            <a:solidFill>
              <a:srgbClr val="BDCC64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721" name="Google Shape;721;p24"/>
          <p:cNvCxnSpPr>
            <a:stCxn id="718" idx="6"/>
            <a:endCxn id="719" idx="2"/>
          </p:cNvCxnSpPr>
          <p:nvPr/>
        </p:nvCxnSpPr>
        <p:spPr>
          <a:xfrm rot="10800000" flipH="1">
            <a:off x="4500090" y="2809193"/>
            <a:ext cx="771900" cy="300"/>
          </a:xfrm>
          <a:prstGeom prst="straightConnector1">
            <a:avLst/>
          </a:prstGeom>
          <a:noFill/>
          <a:ln w="19050" cap="flat" cmpd="sng">
            <a:solidFill>
              <a:srgbClr val="93B770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722" name="Google Shape;72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5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correction</a:t>
            </a:r>
            <a:endParaRPr/>
          </a:p>
        </p:txBody>
      </p:sp>
      <p:sp>
        <p:nvSpPr>
          <p:cNvPr id="728" name="Google Shape;72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29" name="Google Shape;729;p25"/>
          <p:cNvSpPr txBox="1">
            <a:spLocks noGrp="1"/>
          </p:cNvSpPr>
          <p:nvPr>
            <p:ph type="body" idx="4294967295"/>
          </p:nvPr>
        </p:nvSpPr>
        <p:spPr>
          <a:xfrm>
            <a:off x="628975" y="1491950"/>
            <a:ext cx="41703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Requirement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✢"/>
            </a:pPr>
            <a:r>
              <a:rPr lang="en" dirty="0"/>
              <a:t>Dark background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 dirty="0"/>
              <a:t>Twenty-baht </a:t>
            </a:r>
            <a:r>
              <a:rPr lang="en" dirty="0">
                <a:solidFill>
                  <a:schemeClr val="dk2"/>
                </a:solidFill>
              </a:rPr>
              <a:t>bill</a:t>
            </a:r>
            <a:r>
              <a:rPr lang="en" dirty="0"/>
              <a:t> 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 dirty="0"/>
              <a:t>Fifty-bath bill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 dirty="0"/>
              <a:t>One-hundred bill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8EB3FB-766A-0249-8F68-47C481B3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7" y="469338"/>
            <a:ext cx="2387127" cy="3404591"/>
          </a:xfrm>
          <a:prstGeom prst="rect">
            <a:avLst/>
          </a:prstGeom>
        </p:spPr>
      </p:pic>
      <p:cxnSp>
        <p:nvCxnSpPr>
          <p:cNvPr id="20" name="Google Shape;720;p24">
            <a:extLst>
              <a:ext uri="{FF2B5EF4-FFF2-40B4-BE49-F238E27FC236}">
                <a16:creationId xmlns:a16="http://schemas.microsoft.com/office/drawing/2014/main" id="{B3B250D3-70C7-FC42-9819-5D1796764443}"/>
              </a:ext>
            </a:extLst>
          </p:cNvPr>
          <p:cNvCxnSpPr>
            <a:cxnSpLocks/>
          </p:cNvCxnSpPr>
          <p:nvPr/>
        </p:nvCxnSpPr>
        <p:spPr>
          <a:xfrm>
            <a:off x="5750847" y="2248509"/>
            <a:ext cx="443460" cy="0"/>
          </a:xfrm>
          <a:prstGeom prst="straightConnector1">
            <a:avLst/>
          </a:prstGeom>
          <a:noFill/>
          <a:ln w="19050" cap="flat" cmpd="sng">
            <a:solidFill>
              <a:srgbClr val="BDCC64"/>
            </a:solidFill>
            <a:prstDash val="solid"/>
            <a:round/>
            <a:headEnd type="oval" w="sm" len="sm"/>
            <a:tailEnd type="triangle" w="sm" len="sm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AA364EA-5103-2741-91F8-0F598C0D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164" y="469338"/>
            <a:ext cx="2546683" cy="34408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4D5388-5F00-7244-A3B9-EDE21B2FE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307" y="469338"/>
            <a:ext cx="2555254" cy="3440851"/>
          </a:xfrm>
          <a:prstGeom prst="rect">
            <a:avLst/>
          </a:prstGeom>
        </p:spPr>
      </p:pic>
      <p:sp>
        <p:nvSpPr>
          <p:cNvPr id="23" name="Down Arrow Callout 22">
            <a:extLst>
              <a:ext uri="{FF2B5EF4-FFF2-40B4-BE49-F238E27FC236}">
                <a16:creationId xmlns:a16="http://schemas.microsoft.com/office/drawing/2014/main" id="{4109E1D6-5970-5544-A1E2-69A30403935B}"/>
              </a:ext>
            </a:extLst>
          </p:cNvPr>
          <p:cNvSpPr/>
          <p:nvPr/>
        </p:nvSpPr>
        <p:spPr>
          <a:xfrm>
            <a:off x="5750847" y="1490880"/>
            <a:ext cx="443460" cy="69888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F80D92-3F03-614E-807B-DFBF2C652EC3}"/>
              </a:ext>
            </a:extLst>
          </p:cNvPr>
          <p:cNvCxnSpPr/>
          <p:nvPr/>
        </p:nvCxnSpPr>
        <p:spPr>
          <a:xfrm>
            <a:off x="3010237" y="275996"/>
            <a:ext cx="0" cy="3827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C90C1-928D-E44E-95CB-14204785AB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Google Shape;729;p25">
            <a:extLst>
              <a:ext uri="{FF2B5EF4-FFF2-40B4-BE49-F238E27FC236}">
                <a16:creationId xmlns:a16="http://schemas.microsoft.com/office/drawing/2014/main" id="{023DCBA0-5AB4-2349-BE5B-641C3CFB3249}"/>
              </a:ext>
            </a:extLst>
          </p:cNvPr>
          <p:cNvSpPr txBox="1">
            <a:spLocks/>
          </p:cNvSpPr>
          <p:nvPr/>
        </p:nvSpPr>
        <p:spPr>
          <a:xfrm>
            <a:off x="597708" y="108212"/>
            <a:ext cx="7948583" cy="403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indent="0">
              <a:lnSpc>
                <a:spcPct val="115000"/>
              </a:lnSpc>
              <a:buFont typeface="Neuton"/>
              <a:buNone/>
            </a:pPr>
            <a:r>
              <a:rPr lang="en-US" dirty="0"/>
              <a:t>Color correction </a:t>
            </a:r>
          </a:p>
          <a:p>
            <a:pPr marL="0" indent="0">
              <a:lnSpc>
                <a:spcPct val="115000"/>
              </a:lnSpc>
              <a:buFont typeface="Neuton"/>
              <a:buNone/>
            </a:pPr>
            <a:r>
              <a:rPr lang="en-US" sz="1800" dirty="0"/>
              <a:t>   example</a:t>
            </a:r>
          </a:p>
          <a:p>
            <a:pPr>
              <a:lnSpc>
                <a:spcPct val="115000"/>
              </a:lnSpc>
            </a:pPr>
            <a:r>
              <a:rPr lang="en-US" sz="2000" dirty="0" err="1"/>
              <a:t>BaseImg</a:t>
            </a:r>
            <a:r>
              <a:rPr lang="en-US" sz="2000" dirty="0"/>
              <a:t> : </a:t>
            </a:r>
            <a:r>
              <a:rPr lang="en-US" sz="2000" dirty="0" err="1"/>
              <a:t>avgRGB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190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2D050"/>
                </a:solidFill>
              </a:rPr>
              <a:t>189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00B0F0"/>
                </a:solidFill>
              </a:rPr>
              <a:t>199</a:t>
            </a:r>
            <a:r>
              <a:rPr lang="en-US" sz="2000" dirty="0"/>
              <a:t>)  -&gt;  (</a:t>
            </a:r>
            <a:r>
              <a:rPr lang="en-US" sz="2000" dirty="0">
                <a:solidFill>
                  <a:srgbClr val="FF0000"/>
                </a:solidFill>
              </a:rPr>
              <a:t>190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2D050"/>
                </a:solidFill>
              </a:rPr>
              <a:t>189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00B0F0"/>
                </a:solidFill>
              </a:rPr>
              <a:t>199</a:t>
            </a:r>
            <a:r>
              <a:rPr lang="en-US" sz="2000" dirty="0"/>
              <a:t>) /190  -&gt; 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92D050"/>
                </a:solidFill>
              </a:rPr>
              <a:t>0.99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F0"/>
                </a:solidFill>
              </a:rPr>
              <a:t>1.04</a:t>
            </a:r>
            <a:r>
              <a:rPr lang="en-US" sz="2000" dirty="0"/>
              <a:t>)</a:t>
            </a:r>
          </a:p>
          <a:p>
            <a:pPr>
              <a:lnSpc>
                <a:spcPct val="115000"/>
              </a:lnSpc>
            </a:pPr>
            <a:r>
              <a:rPr lang="en-US" sz="2000" dirty="0" err="1"/>
              <a:t>OriginalImg</a:t>
            </a:r>
            <a:r>
              <a:rPr lang="en-US" sz="2000" dirty="0"/>
              <a:t> : </a:t>
            </a:r>
            <a:r>
              <a:rPr lang="en-US" sz="2000" dirty="0" err="1"/>
              <a:t>avgRGB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187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2D050"/>
                </a:solidFill>
              </a:rPr>
              <a:t>194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00B0F0"/>
                </a:solidFill>
              </a:rPr>
              <a:t>209</a:t>
            </a:r>
            <a:r>
              <a:rPr lang="en-US" sz="2000" dirty="0"/>
              <a:t>) -&gt;  (</a:t>
            </a:r>
            <a:r>
              <a:rPr lang="en-US" sz="2000" dirty="0">
                <a:solidFill>
                  <a:srgbClr val="FF0000"/>
                </a:solidFill>
              </a:rPr>
              <a:t>187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2D050"/>
                </a:solidFill>
              </a:rPr>
              <a:t>194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00B0F0"/>
                </a:solidFill>
              </a:rPr>
              <a:t>209</a:t>
            </a:r>
            <a:r>
              <a:rPr lang="en-US" sz="2000" dirty="0"/>
              <a:t>) /187  -&gt; 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92D050"/>
                </a:solidFill>
              </a:rPr>
              <a:t>1.04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F0"/>
                </a:solidFill>
              </a:rPr>
              <a:t>1.12</a:t>
            </a:r>
            <a:r>
              <a:rPr lang="en-US" sz="2000" dirty="0"/>
              <a:t>)</a:t>
            </a:r>
          </a:p>
          <a:p>
            <a:pPr marL="139700" indent="0">
              <a:lnSpc>
                <a:spcPct val="115000"/>
              </a:lnSpc>
              <a:buNone/>
            </a:pPr>
            <a:endParaRPr lang="en-US" sz="2000" dirty="0"/>
          </a:p>
          <a:p>
            <a:pPr marL="139700" indent="0">
              <a:lnSpc>
                <a:spcPct val="115000"/>
              </a:lnSpc>
              <a:buNone/>
            </a:pPr>
            <a:r>
              <a:rPr lang="en-US" sz="2000" dirty="0" err="1"/>
              <a:t>RGBFactor</a:t>
            </a:r>
            <a:r>
              <a:rPr lang="en-US" sz="2000" dirty="0"/>
              <a:t> = </a:t>
            </a:r>
            <a:r>
              <a:rPr lang="en-US" sz="2000" dirty="0" err="1"/>
              <a:t>BaseImg</a:t>
            </a:r>
            <a:r>
              <a:rPr lang="en-US" sz="2000" dirty="0"/>
              <a:t>/</a:t>
            </a:r>
            <a:r>
              <a:rPr lang="en-US" sz="2000" dirty="0" err="1"/>
              <a:t>OriginalImg</a:t>
            </a:r>
            <a:r>
              <a:rPr lang="en-US" sz="2000" dirty="0"/>
              <a:t> =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2D050"/>
                </a:solidFill>
              </a:rPr>
              <a:t> 0.95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F0"/>
                </a:solidFill>
              </a:rPr>
              <a:t>0.93</a:t>
            </a:r>
            <a:r>
              <a:rPr lang="en-US" sz="2000" dirty="0"/>
              <a:t>)</a:t>
            </a:r>
            <a:br>
              <a:rPr lang="en-US" sz="2000" dirty="0"/>
            </a:br>
            <a:endParaRPr lang="th-TH" sz="2000" dirty="0"/>
          </a:p>
          <a:p>
            <a:pPr marL="139700" indent="0">
              <a:lnSpc>
                <a:spcPct val="115000"/>
              </a:lnSpc>
              <a:buNone/>
            </a:pPr>
            <a:r>
              <a:rPr lang="en-US" sz="2000" dirty="0" err="1">
                <a:solidFill>
                  <a:srgbClr val="92D050"/>
                </a:solidFill>
              </a:rPr>
              <a:t>OriginalImg</a:t>
            </a:r>
            <a:r>
              <a:rPr lang="en-US" sz="2000" dirty="0">
                <a:solidFill>
                  <a:srgbClr val="92D050"/>
                </a:solidFill>
              </a:rPr>
              <a:t>[:,:,1] = </a:t>
            </a:r>
            <a:r>
              <a:rPr lang="en-US" sz="2000" dirty="0" err="1">
                <a:solidFill>
                  <a:srgbClr val="92D050"/>
                </a:solidFill>
              </a:rPr>
              <a:t>OriginalImg</a:t>
            </a:r>
            <a:r>
              <a:rPr lang="en-US" sz="2000" dirty="0">
                <a:solidFill>
                  <a:srgbClr val="92D050"/>
                </a:solidFill>
              </a:rPr>
              <a:t>[:,:,1] * 0.95</a:t>
            </a:r>
          </a:p>
          <a:p>
            <a:pPr marL="139700" indent="0">
              <a:lnSpc>
                <a:spcPct val="115000"/>
              </a:lnSpc>
              <a:buNone/>
            </a:pPr>
            <a:r>
              <a:rPr lang="en-US" sz="2000" dirty="0" err="1">
                <a:solidFill>
                  <a:srgbClr val="00B0F0"/>
                </a:solidFill>
              </a:rPr>
              <a:t>OriginalImg</a:t>
            </a:r>
            <a:r>
              <a:rPr lang="en-US" sz="2000" dirty="0">
                <a:solidFill>
                  <a:srgbClr val="00B0F0"/>
                </a:solidFill>
              </a:rPr>
              <a:t>[:,:,2] = </a:t>
            </a:r>
            <a:r>
              <a:rPr lang="en-US" sz="2000" dirty="0" err="1">
                <a:solidFill>
                  <a:srgbClr val="00B0F0"/>
                </a:solidFill>
              </a:rPr>
              <a:t>OriginalImg</a:t>
            </a:r>
            <a:r>
              <a:rPr lang="en-US" sz="2000" dirty="0">
                <a:solidFill>
                  <a:srgbClr val="00B0F0"/>
                </a:solidFill>
              </a:rPr>
              <a:t>[:,:,2] * 0.93</a:t>
            </a:r>
            <a:endParaRPr lang="th-TH" sz="2000" dirty="0">
              <a:solidFill>
                <a:srgbClr val="00B0F0"/>
              </a:solidFill>
            </a:endParaRPr>
          </a:p>
          <a:p>
            <a:pPr marL="139700" indent="0">
              <a:lnSpc>
                <a:spcPct val="115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970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99F97-43B7-8244-8236-F04E1A4AA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Google Shape;729;p25">
            <a:extLst>
              <a:ext uri="{FF2B5EF4-FFF2-40B4-BE49-F238E27FC236}">
                <a16:creationId xmlns:a16="http://schemas.microsoft.com/office/drawing/2014/main" id="{FF5DF085-CD9B-534D-A863-73F043AABE14}"/>
              </a:ext>
            </a:extLst>
          </p:cNvPr>
          <p:cNvSpPr txBox="1">
            <a:spLocks/>
          </p:cNvSpPr>
          <p:nvPr/>
        </p:nvSpPr>
        <p:spPr>
          <a:xfrm>
            <a:off x="597708" y="521450"/>
            <a:ext cx="7948583" cy="403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 b="0" i="0" u="none" strike="noStrike" cap="none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indent="0">
              <a:lnSpc>
                <a:spcPct val="115000"/>
              </a:lnSpc>
              <a:buFont typeface="Neuton"/>
              <a:buNone/>
            </a:pPr>
            <a:r>
              <a:rPr lang="en-US" dirty="0"/>
              <a:t>Color correction </a:t>
            </a:r>
          </a:p>
          <a:p>
            <a:pPr marL="0" indent="0">
              <a:lnSpc>
                <a:spcPct val="115000"/>
              </a:lnSpc>
              <a:buFont typeface="Neuton"/>
              <a:buNone/>
            </a:pPr>
            <a:r>
              <a:rPr lang="en-US" sz="1800" dirty="0"/>
              <a:t>   Case </a:t>
            </a:r>
            <a:r>
              <a:rPr lang="en-US" sz="1800" dirty="0">
                <a:solidFill>
                  <a:srgbClr val="00B0F0"/>
                </a:solidFill>
              </a:rPr>
              <a:t>Blue</a:t>
            </a:r>
            <a:r>
              <a:rPr lang="en-US" sz="1800" dirty="0"/>
              <a:t> &gt; 255  &amp; </a:t>
            </a:r>
            <a:r>
              <a:rPr lang="en-US" sz="1800" dirty="0">
                <a:solidFill>
                  <a:srgbClr val="92D050"/>
                </a:solidFill>
              </a:rPr>
              <a:t>Green</a:t>
            </a:r>
            <a:r>
              <a:rPr lang="en-US" sz="1800" dirty="0"/>
              <a:t> &gt; 255</a:t>
            </a:r>
          </a:p>
          <a:p>
            <a:pPr marL="0" indent="0">
              <a:lnSpc>
                <a:spcPct val="115000"/>
              </a:lnSpc>
              <a:buFont typeface="Neuton"/>
              <a:buNone/>
            </a:pPr>
            <a:r>
              <a:rPr lang="en-US" sz="1800" dirty="0">
                <a:solidFill>
                  <a:srgbClr val="92D050"/>
                </a:solidFill>
              </a:rPr>
              <a:t>	</a:t>
            </a:r>
            <a:r>
              <a:rPr lang="en-US" sz="2000" dirty="0" err="1">
                <a:solidFill>
                  <a:schemeClr val="bg2"/>
                </a:solidFill>
              </a:rPr>
              <a:t>RGBFactor</a:t>
            </a:r>
            <a:r>
              <a:rPr lang="en-US" sz="2000" dirty="0">
                <a:solidFill>
                  <a:schemeClr val="bg2"/>
                </a:solidFill>
              </a:rPr>
              <a:t> =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>
                <a:solidFill>
                  <a:srgbClr val="92D050"/>
                </a:solidFill>
              </a:rPr>
              <a:t>1.10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>
                <a:solidFill>
                  <a:srgbClr val="00B0F0"/>
                </a:solidFill>
              </a:rPr>
              <a:t>1.20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139700" indent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B0F0"/>
                </a:solidFill>
              </a:rPr>
              <a:t>	</a:t>
            </a:r>
            <a:r>
              <a:rPr lang="en-US" sz="2000" dirty="0">
                <a:solidFill>
                  <a:schemeClr val="bg2"/>
                </a:solidFill>
              </a:rPr>
              <a:t>if</a:t>
            </a:r>
            <a:r>
              <a:rPr lang="en-US" sz="2000" dirty="0">
                <a:solidFill>
                  <a:srgbClr val="00B0F0"/>
                </a:solidFill>
              </a:rPr>
              <a:t> Blue </a:t>
            </a:r>
            <a:r>
              <a:rPr lang="en-US" sz="2000" dirty="0">
                <a:solidFill>
                  <a:schemeClr val="bg2"/>
                </a:solidFill>
              </a:rPr>
              <a:t>&gt; </a:t>
            </a:r>
            <a:r>
              <a:rPr lang="en-US" sz="2000" dirty="0">
                <a:solidFill>
                  <a:srgbClr val="92D050"/>
                </a:solidFill>
              </a:rPr>
              <a:t>Green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  <a:endParaRPr lang="en-US" sz="2000" dirty="0">
              <a:solidFill>
                <a:srgbClr val="00B0F0"/>
              </a:solidFill>
            </a:endParaRPr>
          </a:p>
          <a:p>
            <a:pPr marL="1054100" lvl="2" indent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B0F0"/>
                </a:solidFill>
              </a:rPr>
              <a:t>	</a:t>
            </a:r>
            <a:r>
              <a:rPr lang="en-US" sz="2000" dirty="0" err="1">
                <a:solidFill>
                  <a:srgbClr val="FF0000"/>
                </a:solidFill>
              </a:rPr>
              <a:t>OriginalImg</a:t>
            </a:r>
            <a:r>
              <a:rPr lang="en-US" sz="2000" dirty="0">
                <a:solidFill>
                  <a:srgbClr val="FF0000"/>
                </a:solidFill>
              </a:rPr>
              <a:t>[:,:,0] = </a:t>
            </a:r>
            <a:r>
              <a:rPr lang="en-US" sz="2000" dirty="0" err="1">
                <a:solidFill>
                  <a:srgbClr val="FF0000"/>
                </a:solidFill>
              </a:rPr>
              <a:t>OriginalImg</a:t>
            </a:r>
            <a:r>
              <a:rPr lang="en-US" sz="2000" dirty="0">
                <a:solidFill>
                  <a:srgbClr val="FF0000"/>
                </a:solidFill>
              </a:rPr>
              <a:t>[:,:,0] *( 255/1.20*255)</a:t>
            </a:r>
          </a:p>
          <a:p>
            <a:pPr marL="1054100" lvl="2" indent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92D050"/>
                </a:solidFill>
              </a:rPr>
              <a:t>	</a:t>
            </a:r>
            <a:r>
              <a:rPr lang="en-US" sz="2000" dirty="0" err="1">
                <a:solidFill>
                  <a:srgbClr val="92D050"/>
                </a:solidFill>
              </a:rPr>
              <a:t>OriginalImg</a:t>
            </a:r>
            <a:r>
              <a:rPr lang="en-US" sz="2000" dirty="0">
                <a:solidFill>
                  <a:srgbClr val="92D050"/>
                </a:solidFill>
              </a:rPr>
              <a:t>[:,:,1] = </a:t>
            </a:r>
            <a:r>
              <a:rPr lang="en-US" sz="2000" dirty="0" err="1">
                <a:solidFill>
                  <a:srgbClr val="92D050"/>
                </a:solidFill>
              </a:rPr>
              <a:t>OriginalImg</a:t>
            </a:r>
            <a:r>
              <a:rPr lang="en-US" sz="2000" dirty="0">
                <a:solidFill>
                  <a:srgbClr val="92D050"/>
                </a:solidFill>
              </a:rPr>
              <a:t>[:,:,2] *(255/1.20*255)</a:t>
            </a:r>
            <a:endParaRPr lang="en-US" sz="2000" dirty="0">
              <a:solidFill>
                <a:srgbClr val="FF0000"/>
              </a:solidFill>
            </a:endParaRPr>
          </a:p>
          <a:p>
            <a:pPr marL="1054100" lvl="2" indent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B0F0"/>
                </a:solidFill>
              </a:rPr>
              <a:t>	 </a:t>
            </a:r>
            <a:r>
              <a:rPr lang="en-US" sz="2000" dirty="0" err="1">
                <a:solidFill>
                  <a:srgbClr val="00B0F0"/>
                </a:solidFill>
              </a:rPr>
              <a:t>OriginalImg</a:t>
            </a:r>
            <a:r>
              <a:rPr lang="en-US" sz="2000" dirty="0">
                <a:solidFill>
                  <a:srgbClr val="00B0F0"/>
                </a:solidFill>
              </a:rPr>
              <a:t>[:,:,2] = 255</a:t>
            </a:r>
          </a:p>
          <a:p>
            <a:pPr marL="139700" indent="0">
              <a:lnSpc>
                <a:spcPct val="115000"/>
              </a:lnSpc>
              <a:buNone/>
            </a:pPr>
            <a:r>
              <a:rPr lang="en-US" sz="2000" dirty="0">
                <a:solidFill>
                  <a:schemeClr val="bg2"/>
                </a:solidFill>
              </a:rPr>
              <a:t>ex : </a:t>
            </a:r>
            <a:r>
              <a:rPr lang="en-US" sz="2000" dirty="0" err="1"/>
              <a:t>OriginalImg</a:t>
            </a:r>
            <a:r>
              <a:rPr lang="en-US" sz="2000" dirty="0"/>
              <a:t> * </a:t>
            </a:r>
            <a:r>
              <a:rPr lang="en-US" sz="2000" dirty="0" err="1"/>
              <a:t>RGBFactor</a:t>
            </a:r>
            <a:r>
              <a:rPr lang="en-US" sz="2000" dirty="0"/>
              <a:t>  -&gt;  </a:t>
            </a:r>
            <a:r>
              <a:rPr lang="en-US" sz="2000" dirty="0">
                <a:solidFill>
                  <a:schemeClr val="bg2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200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280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306</a:t>
            </a:r>
            <a:r>
              <a:rPr lang="en-US" sz="2000" dirty="0">
                <a:solidFill>
                  <a:schemeClr val="bg2"/>
                </a:solidFill>
              </a:rPr>
              <a:t>)  -&gt;  (</a:t>
            </a:r>
            <a:r>
              <a:rPr lang="en-US" sz="2000" dirty="0">
                <a:solidFill>
                  <a:srgbClr val="FF0000"/>
                </a:solidFill>
              </a:rPr>
              <a:t>200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  <a:r>
              <a:rPr lang="en-US" sz="2000" dirty="0">
                <a:solidFill>
                  <a:srgbClr val="92D050"/>
                </a:solidFill>
              </a:rPr>
              <a:t>280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  <a:r>
              <a:rPr lang="en-US" sz="2000" dirty="0">
                <a:solidFill>
                  <a:srgbClr val="00B0F0"/>
                </a:solidFill>
              </a:rPr>
              <a:t>306</a:t>
            </a:r>
            <a:r>
              <a:rPr lang="en-US" sz="2000" dirty="0">
                <a:solidFill>
                  <a:schemeClr val="bg2"/>
                </a:solidFill>
              </a:rPr>
              <a:t>)* (255/306)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40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7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748" name="Google Shape;74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49" name="Google Shape;749;p27"/>
          <p:cNvSpPr txBox="1">
            <a:spLocks noGrp="1"/>
          </p:cNvSpPr>
          <p:nvPr>
            <p:ph type="body" idx="4294967295"/>
          </p:nvPr>
        </p:nvSpPr>
        <p:spPr>
          <a:xfrm>
            <a:off x="628975" y="1491950"/>
            <a:ext cx="41703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✢"/>
            </a:pPr>
            <a:r>
              <a:rPr lang="en" dirty="0"/>
              <a:t>Otsu's method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✢"/>
            </a:pPr>
            <a:r>
              <a:rPr lang="en" dirty="0"/>
              <a:t>Morphology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Distance Transform and Watershed Algorithm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8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Otsu's method</a:t>
            </a:r>
            <a:endParaRPr/>
          </a:p>
        </p:txBody>
      </p:sp>
      <p:sp>
        <p:nvSpPr>
          <p:cNvPr id="755" name="Google Shape;755;p28"/>
          <p:cNvSpPr txBox="1">
            <a:spLocks noGrp="1"/>
          </p:cNvSpPr>
          <p:nvPr>
            <p:ph type="body" idx="1"/>
          </p:nvPr>
        </p:nvSpPr>
        <p:spPr>
          <a:xfrm>
            <a:off x="628975" y="1491950"/>
            <a:ext cx="41703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computer vision and image processing, Otsu method is used to automatically perform clustering-based image thresholding.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[3]</a:t>
            </a:r>
            <a:endParaRPr/>
          </a:p>
        </p:txBody>
      </p:sp>
      <p:pic>
        <p:nvPicPr>
          <p:cNvPr id="756" name="Google Shape;756;p28"/>
          <p:cNvPicPr preferRelativeResize="0"/>
          <p:nvPr/>
        </p:nvPicPr>
        <p:blipFill rotWithShape="1">
          <a:blip r:embed="rId4">
            <a:alphaModFix/>
          </a:blip>
          <a:srcRect l="47335" r="2948"/>
          <a:stretch/>
        </p:blipFill>
        <p:spPr>
          <a:xfrm>
            <a:off x="5734475" y="0"/>
            <a:ext cx="3409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r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7664</TotalTime>
  <Words>494</Words>
  <Application>Microsoft Macintosh PowerPoint</Application>
  <PresentationFormat>On-screen Show (16:9)</PresentationFormat>
  <Paragraphs>91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Neuton</vt:lpstr>
      <vt:lpstr>Itim</vt:lpstr>
      <vt:lpstr>Arial</vt:lpstr>
      <vt:lpstr>Yellowtail</vt:lpstr>
      <vt:lpstr>Courier New</vt:lpstr>
      <vt:lpstr>Ceres template</vt:lpstr>
      <vt:lpstr>การตรวจคุณภาพข้าวจากภาพถ่าย (Rice Quality Inspection from Images) </vt:lpstr>
      <vt:lpstr> The process of our project</vt:lpstr>
      <vt:lpstr>Our process</vt:lpstr>
      <vt:lpstr>Color correction</vt:lpstr>
      <vt:lpstr>PowerPoint Presentation</vt:lpstr>
      <vt:lpstr>PowerPoint Presentation</vt:lpstr>
      <vt:lpstr>PowerPoint Presentation</vt:lpstr>
      <vt:lpstr>Segmentation</vt:lpstr>
      <vt:lpstr>Otsu's method</vt:lpstr>
      <vt:lpstr>How it works</vt:lpstr>
      <vt:lpstr>Morphology</vt:lpstr>
      <vt:lpstr>How it works</vt:lpstr>
      <vt:lpstr>Distance Transform and Watershed Algorithm</vt:lpstr>
      <vt:lpstr>PowerPoint Presentation</vt:lpstr>
      <vt:lpstr>PowerPoint Presentation</vt:lpstr>
      <vt:lpstr>PowerPoint Presentation</vt:lpstr>
      <vt:lpstr>Classification</vt:lpstr>
      <vt:lpstr>Label  type</vt:lpstr>
      <vt:lpstr>Progress</vt:lpstr>
      <vt:lpstr>End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การตรวจคุณภาพข้าวจากภาพถ่าย (Rice Quality Inspection from Images) </dc:title>
  <cp:lastModifiedBy>Parunyu  Karntanasin</cp:lastModifiedBy>
  <cp:revision>23</cp:revision>
  <dcterms:modified xsi:type="dcterms:W3CDTF">2019-03-17T19:18:38Z</dcterms:modified>
</cp:coreProperties>
</file>